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12"/>
  </p:notesMasterIdLst>
  <p:handoutMasterIdLst>
    <p:handoutMasterId r:id="rId13"/>
  </p:handoutMasterIdLst>
  <p:sldIdLst>
    <p:sldId id="268" r:id="rId2"/>
    <p:sldId id="393" r:id="rId3"/>
    <p:sldId id="392" r:id="rId4"/>
    <p:sldId id="385" r:id="rId5"/>
    <p:sldId id="386" r:id="rId6"/>
    <p:sldId id="388" r:id="rId7"/>
    <p:sldId id="387" r:id="rId8"/>
    <p:sldId id="389" r:id="rId9"/>
    <p:sldId id="390" r:id="rId10"/>
    <p:sldId id="267" r:id="rId11"/>
  </p:sldIdLst>
  <p:sldSz cx="10287000" cy="6858000" type="35mm"/>
  <p:notesSz cx="6858000" cy="9144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F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7" autoAdjust="0"/>
    <p:restoredTop sz="84991" autoAdjust="0"/>
  </p:normalViewPr>
  <p:slideViewPr>
    <p:cSldViewPr>
      <p:cViewPr>
        <p:scale>
          <a:sx n="100" d="100"/>
          <a:sy n="100" d="100"/>
        </p:scale>
        <p:origin x="186" y="42"/>
      </p:cViewPr>
      <p:guideLst>
        <p:guide orient="horz" pos="2160"/>
        <p:guide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227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403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3500" y="8743950"/>
            <a:ext cx="292100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/>
          <a:p>
            <a:pPr>
              <a:defRPr/>
            </a:pPr>
            <a:fld id="{9663606E-E881-4BCE-8AEB-76683A8C24DE}" type="datetime1">
              <a:rPr lang="en-US" sz="1400">
                <a:latin typeface="Times New Roman" pitchFamily="18" charset="0"/>
              </a:rPr>
              <a:pPr>
                <a:defRPr/>
              </a:pPr>
              <a:t>12/4/2019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423025" y="8743950"/>
            <a:ext cx="371475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/>
          <a:p>
            <a:pPr algn="r">
              <a:defRPr/>
            </a:pPr>
            <a:fld id="{C327300A-344F-4C7C-A9D9-FEDBD8A2EC3E}" type="slidenum">
              <a:rPr lang="en-US" sz="1400">
                <a:latin typeface="Times New Roman" pitchFamily="18" charset="0"/>
              </a:rPr>
              <a:pPr algn="r">
                <a:defRPr/>
              </a:pPr>
              <a:t>‹#›</a:t>
            </a:fld>
            <a:endParaRPr lang="en-US" sz="1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9656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89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32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2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patient had a normal EKG, but had a 50% chance of having coronary artery disease.  An imaging stress would have been a better choice.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0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patient walks on a treadmill with progressive increases in speed and grade.  Failure to reach 9 minutes is a sign of poorer</a:t>
            </a:r>
            <a:r>
              <a:rPr lang="en-US" baseline="0" dirty="0" smtClean="0"/>
              <a:t> prognosis, and so are the deep ST depressions which lasted &gt; 10 minutes in this patient.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58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VT precipitated by exercise is another sign of severe disease.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69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standard views are displayed with rest and post-exercise images side by side.  The reader looks for both global </a:t>
            </a:r>
            <a:r>
              <a:rPr lang="en-US" dirty="0" smtClean="0"/>
              <a:t>improved contractility </a:t>
            </a:r>
            <a:r>
              <a:rPr lang="en-US" dirty="0" smtClean="0"/>
              <a:t>and decreased LV size with exercise </a:t>
            </a:r>
            <a:r>
              <a:rPr lang="en-US" dirty="0" smtClean="0"/>
              <a:t>.  There</a:t>
            </a:r>
            <a:r>
              <a:rPr lang="en-US" baseline="0" dirty="0" smtClean="0"/>
              <a:t> are </a:t>
            </a:r>
            <a:r>
              <a:rPr lang="en-US" dirty="0" smtClean="0"/>
              <a:t>17 </a:t>
            </a:r>
            <a:r>
              <a:rPr lang="en-US" dirty="0" smtClean="0"/>
              <a:t>myocardial segments </a:t>
            </a:r>
            <a:r>
              <a:rPr lang="en-US" dirty="0" smtClean="0"/>
              <a:t>evaluated for </a:t>
            </a:r>
            <a:r>
              <a:rPr lang="en-US" dirty="0" smtClean="0"/>
              <a:t>evidence of regional ischemia.  All segments contracted normally with exercise here.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14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</a:t>
            </a:r>
            <a:r>
              <a:rPr lang="en-US" baseline="0" dirty="0" smtClean="0"/>
              <a:t> the stress echo images from Case 1.  </a:t>
            </a:r>
            <a:r>
              <a:rPr lang="en-US" dirty="0" smtClean="0"/>
              <a:t>Notice the more proximal portions of the LV contract</a:t>
            </a:r>
            <a:r>
              <a:rPr lang="en-US" baseline="0" dirty="0" smtClean="0"/>
              <a:t> more vigorously post-exercise, unlike the distal septum and apex (indicated by the arrows).  Not only were many segments ischemic (</a:t>
            </a:r>
            <a:r>
              <a:rPr lang="en-US" baseline="0" dirty="0" smtClean="0"/>
              <a:t>thickened </a:t>
            </a:r>
            <a:r>
              <a:rPr lang="en-US" baseline="0" dirty="0" smtClean="0"/>
              <a:t>less well post-exercise), the entire LV dilates and is less vigorous.  This patient went straight to coronary angiography and then underwent urgent coronary artery bypass grafting (CABG).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0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perfusion defect demonstrates</a:t>
            </a:r>
            <a:r>
              <a:rPr lang="en-US" baseline="0" dirty="0" smtClean="0"/>
              <a:t> a lack of </a:t>
            </a:r>
            <a:r>
              <a:rPr lang="en-US" baseline="0" dirty="0" smtClean="0"/>
              <a:t>uniform </a:t>
            </a:r>
            <a:r>
              <a:rPr lang="en-US" baseline="0" dirty="0" smtClean="0"/>
              <a:t>myocardial uptake of the </a:t>
            </a:r>
            <a:r>
              <a:rPr lang="en-US" dirty="0" smtClean="0"/>
              <a:t>radionuclide agent 4 hours after </a:t>
            </a:r>
            <a:r>
              <a:rPr lang="en-US" dirty="0" smtClean="0"/>
              <a:t>exercise.</a:t>
            </a:r>
            <a:r>
              <a:rPr lang="en-US" baseline="0" dirty="0" smtClean="0"/>
              <a:t>  </a:t>
            </a:r>
            <a:r>
              <a:rPr lang="en-US" baseline="0" dirty="0" smtClean="0"/>
              <a:t>Defects which do not re-perfuse at rest are scars (dead tissue from old myocardial infarctions).  Defects which </a:t>
            </a:r>
            <a:r>
              <a:rPr lang="en-US" baseline="0" dirty="0" smtClean="0"/>
              <a:t>show </a:t>
            </a:r>
            <a:r>
              <a:rPr lang="en-US" baseline="0" dirty="0" smtClean="0"/>
              <a:t>increased uptake at rest </a:t>
            </a:r>
            <a:r>
              <a:rPr lang="en-US" baseline="0" dirty="0" smtClean="0"/>
              <a:t>compared to exercise are </a:t>
            </a:r>
            <a:r>
              <a:rPr lang="en-US" baseline="0" dirty="0" smtClean="0"/>
              <a:t>ischemic </a:t>
            </a:r>
            <a:r>
              <a:rPr lang="en-US" baseline="0" dirty="0" smtClean="0"/>
              <a:t>with exercise (not </a:t>
            </a:r>
            <a:r>
              <a:rPr lang="en-US" baseline="0" dirty="0" smtClean="0"/>
              <a:t>dead myocardium, but myocardium supplied by a </a:t>
            </a:r>
            <a:r>
              <a:rPr lang="en-US" baseline="0" dirty="0" smtClean="0"/>
              <a:t>stenotic </a:t>
            </a:r>
            <a:r>
              <a:rPr lang="en-US" baseline="0" dirty="0" smtClean="0"/>
              <a:t>coronary artery).  This defect suggests a Left Circumflex territory infarct with </a:t>
            </a:r>
            <a:r>
              <a:rPr lang="en-US" baseline="0" dirty="0" err="1" smtClean="0"/>
              <a:t>peri</a:t>
            </a:r>
            <a:r>
              <a:rPr lang="en-US" baseline="0" dirty="0" smtClean="0"/>
              <a:t>-infarct ischemia.</a:t>
            </a:r>
          </a:p>
          <a:p>
            <a:r>
              <a:rPr lang="en-US" baseline="0" dirty="0" smtClean="0"/>
              <a:t>HLA = horizontal long </a:t>
            </a:r>
            <a:r>
              <a:rPr lang="en-US" baseline="0" dirty="0" smtClean="0"/>
              <a:t>axis</a:t>
            </a:r>
          </a:p>
          <a:p>
            <a:r>
              <a:rPr lang="en-US" baseline="0" dirty="0" smtClean="0"/>
              <a:t>Red arrows show the larger defect after exercise, which has improved with rest as shown at the yellow arrows. 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99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</a:t>
            </a:r>
            <a:r>
              <a:rPr lang="en-US" dirty="0" smtClean="0"/>
              <a:t>is an </a:t>
            </a:r>
            <a:r>
              <a:rPr lang="en-US" dirty="0" smtClean="0"/>
              <a:t>anterolateral ischemic defect without an infarct </a:t>
            </a:r>
            <a:r>
              <a:rPr lang="en-US" baseline="0" dirty="0" smtClean="0"/>
              <a:t>in the anterolateral and lateral walls.  This could be due to stenosis in either the left circumflex </a:t>
            </a:r>
            <a:r>
              <a:rPr lang="en-US" baseline="0" dirty="0" smtClean="0"/>
              <a:t>or </a:t>
            </a:r>
            <a:r>
              <a:rPr lang="en-US" baseline="0" dirty="0" smtClean="0"/>
              <a:t>in </a:t>
            </a:r>
            <a:r>
              <a:rPr lang="en-US" baseline="0" dirty="0" smtClean="0"/>
              <a:t>diagonal arteries of </a:t>
            </a:r>
            <a:r>
              <a:rPr lang="en-US" baseline="0" dirty="0" smtClean="0"/>
              <a:t>the left anterior descending artery.  Considering the normal variability of the coronary arteries, from this alone, we cannot be sure which vessel is the culprit one.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26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766522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22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86663" y="215900"/>
            <a:ext cx="2443162" cy="5499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215900"/>
            <a:ext cx="7177088" cy="5499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72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215900"/>
            <a:ext cx="977265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71463" y="1295400"/>
            <a:ext cx="9758362" cy="44196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911385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215900"/>
            <a:ext cx="977265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71463" y="1295400"/>
            <a:ext cx="4802187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6050" y="1295400"/>
            <a:ext cx="4803775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09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9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4406900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2111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1463" y="1295400"/>
            <a:ext cx="4802187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6050" y="1295400"/>
            <a:ext cx="4803775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7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01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01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6050" y="1535113"/>
            <a:ext cx="45466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6050" y="2174875"/>
            <a:ext cx="4546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19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14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98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3050"/>
            <a:ext cx="338455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2725" y="273050"/>
            <a:ext cx="5749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1435100"/>
            <a:ext cx="33845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707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125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125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125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173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7175" y="215900"/>
            <a:ext cx="97726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1295400"/>
            <a:ext cx="9758362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1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Times" pitchFamily="18" charset="0"/>
        <a:buChar char="•"/>
        <a:defRPr sz="2400" i="1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defRPr sz="2000" i="1">
          <a:solidFill>
            <a:schemeClr val="tx1"/>
          </a:solidFill>
          <a:latin typeface="+mj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defRPr sz="2000" i="1">
          <a:solidFill>
            <a:schemeClr val="tx1"/>
          </a:solidFill>
          <a:latin typeface="+mj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defRPr sz="2000" i="1">
          <a:solidFill>
            <a:schemeClr val="tx1"/>
          </a:solidFill>
          <a:latin typeface="+mj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defRPr sz="2000" i="1">
          <a:solidFill>
            <a:schemeClr val="tx1"/>
          </a:solidFill>
          <a:latin typeface="+mj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defRPr sz="2000" i="1">
          <a:solidFill>
            <a:schemeClr val="tx1"/>
          </a:solidFill>
          <a:latin typeface="+mj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0000"/>
        </a:buClr>
        <a:defRPr sz="2000" i="1">
          <a:solidFill>
            <a:schemeClr val="tx1"/>
          </a:solidFill>
          <a:latin typeface="+mj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avi"/><Relationship Id="rId7" Type="http://schemas.openxmlformats.org/officeDocument/2006/relationships/image" Target="../media/image6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avi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4.avi"/><Relationship Id="rId7" Type="http://schemas.openxmlformats.org/officeDocument/2006/relationships/image" Target="../media/image8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avi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1219200"/>
            <a:ext cx="7696200" cy="1066800"/>
          </a:xfrm>
        </p:spPr>
        <p:txBody>
          <a:bodyPr/>
          <a:lstStyle/>
          <a:p>
            <a:pPr algn="ctr" eaLnBrk="1" hangingPunct="1"/>
            <a:r>
              <a:rPr lang="en-US" sz="3600" dirty="0" smtClean="0"/>
              <a:t>Stress Testing Examples</a:t>
            </a:r>
          </a:p>
        </p:txBody>
      </p:sp>
      <p:sp>
        <p:nvSpPr>
          <p:cNvPr id="6147" name="Text Box 4"/>
          <p:cNvSpPr txBox="1">
            <a:spLocks noChangeArrowheads="1"/>
          </p:cNvSpPr>
          <p:nvPr/>
        </p:nvSpPr>
        <p:spPr bwMode="auto">
          <a:xfrm>
            <a:off x="2628900" y="2895600"/>
            <a:ext cx="691991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r>
              <a:rPr lang="en-US" dirty="0"/>
              <a:t>William R. Davidson, Jr., M.D</a:t>
            </a:r>
            <a:r>
              <a:rPr lang="en-US" dirty="0" smtClean="0"/>
              <a:t>.</a:t>
            </a:r>
          </a:p>
          <a:p>
            <a:r>
              <a:rPr lang="en-US" dirty="0" smtClean="0"/>
              <a:t>Cardiology</a:t>
            </a:r>
          </a:p>
          <a:p>
            <a:r>
              <a:rPr lang="en-US" dirty="0" smtClean="0"/>
              <a:t>Penn State College of Medicine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762000" y="2286000"/>
            <a:ext cx="8763000" cy="1143000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524000" y="4419600"/>
            <a:ext cx="7239000" cy="1219200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dirty="0" err="1" smtClean="0"/>
              <a:t>ThankYou</a:t>
            </a:r>
            <a:r>
              <a:rPr lang="en-US" dirty="0" smtClean="0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slides have text below.</a:t>
            </a:r>
          </a:p>
          <a:p>
            <a:r>
              <a:rPr lang="en-US" dirty="0" smtClean="0"/>
              <a:t>Read through the text first</a:t>
            </a:r>
          </a:p>
          <a:p>
            <a:r>
              <a:rPr lang="en-US" dirty="0"/>
              <a:t>T</a:t>
            </a:r>
            <a:r>
              <a:rPr lang="en-US" dirty="0" smtClean="0"/>
              <a:t>hen go back and run the slide show to see the echo images moving.</a:t>
            </a:r>
          </a:p>
          <a:p>
            <a:r>
              <a:rPr lang="en-US" dirty="0" smtClean="0"/>
              <a:t>Or, alternate slide by slide (only the echo images move)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46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Healthy 60 year old male MD with atypical </a:t>
            </a:r>
            <a:r>
              <a:rPr lang="en-US" dirty="0"/>
              <a:t>(</a:t>
            </a:r>
            <a:r>
              <a:rPr lang="en-US" dirty="0" smtClean="0"/>
              <a:t>in his mind) </a:t>
            </a:r>
            <a:r>
              <a:rPr lang="en-US" dirty="0" smtClean="0"/>
              <a:t>chest pain</a:t>
            </a:r>
            <a:endParaRPr lang="en-US" dirty="0" smtClean="0"/>
          </a:p>
          <a:p>
            <a:r>
              <a:rPr lang="en-US" dirty="0" smtClean="0"/>
              <a:t>Mild hypercholesterolemia</a:t>
            </a:r>
          </a:p>
          <a:p>
            <a:r>
              <a:rPr lang="en-US" dirty="0" smtClean="0"/>
              <a:t>No </a:t>
            </a:r>
            <a:r>
              <a:rPr lang="en-US" dirty="0" smtClean="0"/>
              <a:t>hypertension, </a:t>
            </a:r>
            <a:r>
              <a:rPr lang="en-US" dirty="0" smtClean="0"/>
              <a:t>smoking, diabetes or family </a:t>
            </a:r>
            <a:r>
              <a:rPr lang="en-US" dirty="0" smtClean="0"/>
              <a:t>history </a:t>
            </a:r>
            <a:r>
              <a:rPr lang="en-US" dirty="0" smtClean="0"/>
              <a:t>of CAD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2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1: Positive Exercise EKG</a:t>
            </a:r>
            <a:br>
              <a:rPr lang="en-US" dirty="0" smtClean="0"/>
            </a:br>
            <a:r>
              <a:rPr lang="en-US" sz="1800" dirty="0"/>
              <a:t>Note </a:t>
            </a:r>
            <a:r>
              <a:rPr lang="en-US" sz="1800" dirty="0" smtClean="0"/>
              <a:t>deep, </a:t>
            </a:r>
            <a:r>
              <a:rPr lang="en-US" sz="1800" dirty="0"/>
              <a:t>flat ST segment depressions in multiple leads, most classic in V4-V6</a:t>
            </a:r>
            <a:r>
              <a:rPr lang="en-US" sz="1800" dirty="0" smtClean="0"/>
              <a:t>.</a:t>
            </a:r>
            <a:br>
              <a:rPr lang="en-US" sz="1800" dirty="0" smtClean="0"/>
            </a:br>
            <a:r>
              <a:rPr lang="en-US" sz="1800" dirty="0" smtClean="0"/>
              <a:t>Patient only attained 6 minutes on a </a:t>
            </a:r>
            <a:r>
              <a:rPr lang="en-US" sz="1800" dirty="0"/>
              <a:t>B</a:t>
            </a:r>
            <a:r>
              <a:rPr lang="en-US" sz="1800" dirty="0" smtClean="0"/>
              <a:t>ruce protocol.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Resting EKG</a:t>
            </a:r>
            <a:endParaRPr lang="en-US" dirty="0"/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94" y="2819401"/>
            <a:ext cx="4839069" cy="2509728"/>
          </a:xfrm>
        </p:spPr>
      </p:pic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Immediately Post Exercise</a:t>
            </a:r>
            <a:endParaRPr lang="en-US" dirty="0"/>
          </a:p>
        </p:txBody>
      </p:sp>
      <p:pic>
        <p:nvPicPr>
          <p:cNvPr id="9" name="Content Placeholder 8" descr="Screen Clipping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049" y="2819401"/>
            <a:ext cx="4828389" cy="2515434"/>
          </a:xfrm>
        </p:spPr>
      </p:pic>
      <p:cxnSp>
        <p:nvCxnSpPr>
          <p:cNvPr id="14" name="Straight Arrow Connector 13"/>
          <p:cNvCxnSpPr/>
          <p:nvPr/>
        </p:nvCxnSpPr>
        <p:spPr bwMode="auto">
          <a:xfrm flipV="1">
            <a:off x="8724900" y="5105400"/>
            <a:ext cx="381000" cy="533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76590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" y="215900"/>
            <a:ext cx="9772650" cy="850900"/>
          </a:xfrm>
        </p:spPr>
        <p:txBody>
          <a:bodyPr/>
          <a:lstStyle/>
          <a:p>
            <a:r>
              <a:rPr lang="en-US" dirty="0" smtClean="0"/>
              <a:t>Same patient, 5 minutes into exercise.</a:t>
            </a:r>
            <a:br>
              <a:rPr lang="en-US" dirty="0" smtClean="0"/>
            </a:br>
            <a:r>
              <a:rPr lang="en-US" sz="1800" dirty="0" smtClean="0"/>
              <a:t>Note </a:t>
            </a:r>
            <a:r>
              <a:rPr lang="en-US" sz="1800" dirty="0" smtClean="0"/>
              <a:t>salvos of brief ischemic </a:t>
            </a:r>
            <a:r>
              <a:rPr lang="en-US" sz="1800" dirty="0" smtClean="0"/>
              <a:t>polymorphic ventricular tachycardia.</a:t>
            </a:r>
            <a:endParaRPr lang="en-US" sz="1800" dirty="0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50" y="1219200"/>
            <a:ext cx="8684549" cy="4565671"/>
          </a:xfr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2247900" y="4114800"/>
            <a:ext cx="457200" cy="6858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 flipH="1">
            <a:off x="6591300" y="2209800"/>
            <a:ext cx="304800" cy="6858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06197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944562"/>
          </a:xfrm>
        </p:spPr>
        <p:txBody>
          <a:bodyPr/>
          <a:lstStyle/>
          <a:p>
            <a:r>
              <a:rPr lang="en-US" dirty="0" smtClean="0"/>
              <a:t>Case 2 – </a:t>
            </a:r>
            <a:r>
              <a:rPr lang="en-US" sz="1800" dirty="0" smtClean="0"/>
              <a:t>A negative stress echo.   The LV becomes smaller and more vigorous between rest and immediately post-exercise.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Short axis view</a:t>
            </a:r>
          </a:p>
          <a:p>
            <a:r>
              <a:rPr lang="en-US" dirty="0"/>
              <a:t> </a:t>
            </a:r>
            <a:r>
              <a:rPr lang="en-US" dirty="0" smtClean="0"/>
              <a:t>         Rest	       </a:t>
            </a:r>
            <a:r>
              <a:rPr lang="en-US" dirty="0"/>
              <a:t> </a:t>
            </a:r>
            <a:r>
              <a:rPr lang="en-US" dirty="0" smtClean="0"/>
              <a:t>Post-exercise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Apical 4 Chamber view</a:t>
            </a:r>
          </a:p>
          <a:p>
            <a:r>
              <a:rPr lang="en-US" dirty="0"/>
              <a:t>	</a:t>
            </a:r>
            <a:r>
              <a:rPr lang="en-US" dirty="0" smtClean="0"/>
              <a:t>Rest	        Post-exercise</a:t>
            </a:r>
            <a:endParaRPr lang="en-US" dirty="0"/>
          </a:p>
        </p:txBody>
      </p:sp>
      <p:pic>
        <p:nvPicPr>
          <p:cNvPr id="6" name="Sequoia Nl SE parasternals.avi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4350" y="2351088"/>
            <a:ext cx="4545013" cy="3598862"/>
          </a:xfrm>
        </p:spPr>
      </p:pic>
      <p:pic>
        <p:nvPicPr>
          <p:cNvPr id="10" name="Sequoia Nl SE apicals.avi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26050" y="2351088"/>
            <a:ext cx="4546600" cy="3598862"/>
          </a:xfrm>
        </p:spPr>
      </p:pic>
    </p:spTree>
    <p:extLst>
      <p:ext uri="{BB962C8B-B14F-4D97-AF65-F5344CB8AC3E}">
        <p14:creationId xmlns:p14="http://schemas.microsoft.com/office/powerpoint/2010/main" val="253126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1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1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++LAD (SC) compressed.avi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26050" y="2444750"/>
            <a:ext cx="4546600" cy="3409950"/>
          </a:xfrm>
        </p:spPr>
      </p:pic>
      <p:pic>
        <p:nvPicPr>
          <p:cNvPr id="4" name="++ LAD (SC) LAX compressed.avi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4350" y="2446338"/>
            <a:ext cx="4545013" cy="34083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Case 1 – </a:t>
            </a:r>
            <a:r>
              <a:rPr lang="en-US" sz="2000" dirty="0" smtClean="0"/>
              <a:t>Markedly </a:t>
            </a:r>
            <a:r>
              <a:rPr lang="en-US" sz="2000" dirty="0" smtClean="0"/>
              <a:t>positive stress echo in LAD territory.  The LV </a:t>
            </a:r>
            <a:r>
              <a:rPr lang="en-US" sz="2000" dirty="0" smtClean="0">
                <a:solidFill>
                  <a:srgbClr val="FFFF00"/>
                </a:solidFill>
              </a:rPr>
              <a:t>dilated</a:t>
            </a:r>
            <a:r>
              <a:rPr lang="en-US" sz="2000" dirty="0" smtClean="0"/>
              <a:t> after exercise, became less vigorous, and the septum and apex became hypo- to akinetic (arrows).</a:t>
            </a:r>
            <a:endParaRPr lang="en-US" sz="20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            Rest            Post-exercise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r>
              <a:rPr lang="en-US" dirty="0"/>
              <a:t> </a:t>
            </a:r>
            <a:r>
              <a:rPr lang="en-US" dirty="0" smtClean="0"/>
              <a:t>        Rest             Post-exercise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3619500" y="3048000"/>
            <a:ext cx="152400" cy="228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3695700" y="4743450"/>
            <a:ext cx="228600" cy="2095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3924300" y="4648200"/>
            <a:ext cx="152400" cy="304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H="1" flipV="1">
            <a:off x="8572500" y="2952750"/>
            <a:ext cx="259080" cy="20955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8572500" y="4648200"/>
            <a:ext cx="320040" cy="1905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H="1" flipV="1">
            <a:off x="8686800" y="4447032"/>
            <a:ext cx="190500" cy="35356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3631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8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52400"/>
            <a:ext cx="9772650" cy="1219200"/>
          </a:xfrm>
        </p:spPr>
        <p:txBody>
          <a:bodyPr/>
          <a:lstStyle/>
          <a:p>
            <a:r>
              <a:rPr lang="en-US" dirty="0" smtClean="0"/>
              <a:t>Case 4 – </a:t>
            </a:r>
            <a:r>
              <a:rPr lang="en-US" sz="1800" dirty="0" smtClean="0"/>
              <a:t>Defect seen in horizontal long axis view (top 2 rows are HLA post-stress and recovery) and short axis views (bottom 2 rows).  The defect is present at both stages of the study, a partly fixed defect consistent with an infarct plus ischemia. Normally rows A and B of a view should be filled in uniformly and match in appearance.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1463" y="1981200"/>
            <a:ext cx="4802187" cy="3733800"/>
          </a:xfrm>
        </p:spPr>
        <p:txBody>
          <a:bodyPr/>
          <a:lstStyle/>
          <a:p>
            <a:r>
              <a:rPr lang="en-US" sz="2000" dirty="0" smtClean="0"/>
              <a:t>65 </a:t>
            </a:r>
            <a:r>
              <a:rPr lang="en-US" sz="2000" dirty="0" err="1" smtClean="0"/>
              <a:t>y.o</a:t>
            </a:r>
            <a:r>
              <a:rPr lang="en-US" sz="2000" dirty="0" smtClean="0"/>
              <a:t>. man</a:t>
            </a:r>
          </a:p>
          <a:p>
            <a:r>
              <a:rPr lang="en-US" sz="2000" dirty="0" smtClean="0"/>
              <a:t>Smoker</a:t>
            </a:r>
          </a:p>
          <a:p>
            <a:r>
              <a:rPr lang="en-US" sz="2000" dirty="0" smtClean="0"/>
              <a:t>Diabetes</a:t>
            </a:r>
          </a:p>
          <a:p>
            <a:r>
              <a:rPr lang="en-US" sz="2000" dirty="0" smtClean="0"/>
              <a:t>Hypertension</a:t>
            </a:r>
          </a:p>
          <a:p>
            <a:r>
              <a:rPr lang="en-US" sz="2000" dirty="0" smtClean="0"/>
              <a:t>Mixed dyslipidemia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298" y="1524000"/>
            <a:ext cx="5707202" cy="4335860"/>
          </a:xfr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5600700" y="2711196"/>
            <a:ext cx="228600" cy="228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 flipV="1">
            <a:off x="6690004" y="4944080"/>
            <a:ext cx="228600" cy="228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V="1">
            <a:off x="6654135" y="5569480"/>
            <a:ext cx="228600" cy="228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flipV="1">
            <a:off x="5626372" y="2048480"/>
            <a:ext cx="228600" cy="2286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7032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175" y="215900"/>
            <a:ext cx="9772650" cy="1003300"/>
          </a:xfrm>
        </p:spPr>
        <p:txBody>
          <a:bodyPr/>
          <a:lstStyle/>
          <a:p>
            <a:r>
              <a:rPr lang="en-US" dirty="0" smtClean="0"/>
              <a:t>Case 5 - </a:t>
            </a:r>
            <a:r>
              <a:rPr lang="en-US" sz="2000" dirty="0" smtClean="0"/>
              <a:t>Lateral wall and apical defect seen in rows labelled “A” (immediate post stress), but not rows labelled “B” (4 hour recovery images).  Complete reperfusion suggests an ischemia lesion.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71463" y="1752600"/>
            <a:ext cx="4802187" cy="3962400"/>
          </a:xfrm>
        </p:spPr>
        <p:txBody>
          <a:bodyPr/>
          <a:lstStyle/>
          <a:p>
            <a:r>
              <a:rPr lang="en-US" sz="2000" dirty="0" smtClean="0"/>
              <a:t>43 </a:t>
            </a:r>
            <a:r>
              <a:rPr lang="en-US" sz="2000" dirty="0" err="1" smtClean="0"/>
              <a:t>y.o</a:t>
            </a:r>
            <a:r>
              <a:rPr lang="en-US" sz="2000" dirty="0" smtClean="0"/>
              <a:t>. woman</a:t>
            </a:r>
          </a:p>
          <a:p>
            <a:r>
              <a:rPr lang="en-US" sz="2000" dirty="0" smtClean="0"/>
              <a:t>Diabetes x 10 years</a:t>
            </a:r>
          </a:p>
          <a:p>
            <a:r>
              <a:rPr lang="en-US" sz="2000" dirty="0" smtClean="0"/>
              <a:t>Elevated LDL cholesterol</a:t>
            </a:r>
          </a:p>
          <a:p>
            <a:r>
              <a:rPr lang="en-US" sz="2000" dirty="0" smtClean="0"/>
              <a:t>Repaired coarctation as a child</a:t>
            </a:r>
          </a:p>
          <a:p>
            <a:r>
              <a:rPr lang="en-US" sz="2000" dirty="0" smtClean="0"/>
              <a:t>Persistent HTN</a:t>
            </a:r>
            <a:endParaRPr lang="en-US" sz="2000" dirty="0"/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526" y="1219200"/>
            <a:ext cx="5905944" cy="4491473"/>
          </a:xfrm>
        </p:spPr>
      </p:pic>
      <p:cxnSp>
        <p:nvCxnSpPr>
          <p:cNvPr id="10" name="Straight Arrow Connector 9"/>
          <p:cNvCxnSpPr/>
          <p:nvPr/>
        </p:nvCxnSpPr>
        <p:spPr bwMode="auto">
          <a:xfrm flipH="1">
            <a:off x="7734300" y="1066800"/>
            <a:ext cx="304800" cy="533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H="1">
            <a:off x="7699248" y="4038600"/>
            <a:ext cx="304800" cy="533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>
            <a:off x="7699248" y="2459736"/>
            <a:ext cx="304800" cy="533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7512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PSHVI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SHVI">
      <a:majorFont>
        <a:latin typeface="Arial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PSHV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VI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VI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VI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VI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HVI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HVI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HVI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HVI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HVI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HVI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HVI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808080"/>
    </a:dk1>
    <a:lt1>
      <a:srgbClr val="FFFFFF"/>
    </a:lt1>
    <a:dk2>
      <a:srgbClr val="0201FF"/>
    </a:dk2>
    <a:lt2>
      <a:srgbClr val="000000"/>
    </a:lt2>
    <a:accent1>
      <a:srgbClr val="BBE0E3"/>
    </a:accent1>
    <a:accent2>
      <a:srgbClr val="333399"/>
    </a:accent2>
    <a:accent3>
      <a:srgbClr val="AAAAFF"/>
    </a:accent3>
    <a:accent4>
      <a:srgbClr val="DADADA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Settings\wdavidson\Application Data\Microsoft\Templates\PSHVI.pot</Template>
  <TotalTime>1472215896</TotalTime>
  <Pages>11</Pages>
  <Words>686</Words>
  <Application>Microsoft Office PowerPoint</Application>
  <PresentationFormat>35mm Slides</PresentationFormat>
  <Paragraphs>47</Paragraphs>
  <Slides>10</Slides>
  <Notes>10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Times</vt:lpstr>
      <vt:lpstr>Times New Roman</vt:lpstr>
      <vt:lpstr>PSHVI</vt:lpstr>
      <vt:lpstr>Stress Testing Examples</vt:lpstr>
      <vt:lpstr>Directions</vt:lpstr>
      <vt:lpstr>Case 1</vt:lpstr>
      <vt:lpstr>Case 1: Positive Exercise EKG Note deep, flat ST segment depressions in multiple leads, most classic in V4-V6. Patient only attained 6 minutes on a Bruce protocol. </vt:lpstr>
      <vt:lpstr>Same patient, 5 minutes into exercise. Note salvos of brief ischemic polymorphic ventricular tachycardia.</vt:lpstr>
      <vt:lpstr>Case 2 – A negative stress echo.   The LV becomes smaller and more vigorous between rest and immediately post-exercise.</vt:lpstr>
      <vt:lpstr>Back to Case 1 – Markedly positive stress echo in LAD territory.  The LV dilated after exercise, became less vigorous, and the septum and apex became hypo- to akinetic (arrows).</vt:lpstr>
      <vt:lpstr>Case 4 – Defect seen in horizontal long axis view (top 2 rows are HLA post-stress and recovery) and short axis views (bottom 2 rows).  The defect is present at both stages of the study, a partly fixed defect consistent with an infarct plus ischemia. Normally rows A and B of a view should be filled in uniformly and match in appearance.</vt:lpstr>
      <vt:lpstr>Case 5 - Lateral wall and apical defect seen in rows labelled “A” (immediate post stress), but not rows labelled “B” (4 hour recovery images).  Complete reperfusion suggests an ischemia lesion.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Congenital eart disease in the Adult</dc:title>
  <dc:subject>Adult Cong HD</dc:subject>
  <dc:creator>WRD</dc:creator>
  <cp:keywords>Congenital Adult</cp:keywords>
  <dc:description>Lionheart talk 6/1/95</dc:description>
  <cp:lastModifiedBy>Lankford, Ed</cp:lastModifiedBy>
  <cp:revision>91</cp:revision>
  <cp:lastPrinted>1601-01-01T00:00:00Z</cp:lastPrinted>
  <dcterms:created xsi:type="dcterms:W3CDTF">1995-05-19T14:46:42Z</dcterms:created>
  <dcterms:modified xsi:type="dcterms:W3CDTF">2019-12-04T21:11:14Z</dcterms:modified>
</cp:coreProperties>
</file>